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a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846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06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1396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667360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880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575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7811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7112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3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129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945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042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6850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46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37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465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22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A7CE3B92-BDB5-42EE-9697-13BDA4AAAC9B}" type="datetimeFigureOut">
              <a:rPr lang="en-US" smtClean="0"/>
              <a:t>1/3/2017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26D7A2E6-CD7E-422B-9CF5-98AC0F73D2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994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7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2000" y="-123567"/>
            <a:ext cx="10515600" cy="1325563"/>
          </a:xfrm>
        </p:spPr>
        <p:txBody>
          <a:bodyPr>
            <a:normAutofit/>
          </a:bodyPr>
          <a:lstStyle/>
          <a:p>
            <a:r>
              <a:rPr lang="en-US" sz="1800" b="1" dirty="0"/>
              <a:t>Precipitation Prediction</a:t>
            </a:r>
            <a:br>
              <a:rPr lang="en-US" sz="1800" dirty="0"/>
            </a:br>
            <a:r>
              <a:rPr lang="en-US" sz="1800" i="1" dirty="0"/>
              <a:t>Method: Regression Spline</a:t>
            </a:r>
            <a:br>
              <a:rPr lang="en-US" sz="1800" i="1" dirty="0"/>
            </a:br>
            <a:r>
              <a:rPr lang="en-US" sz="1800" i="1" dirty="0" err="1"/>
              <a:t>Datasource</a:t>
            </a:r>
            <a:r>
              <a:rPr lang="en-US" sz="1800" i="1" dirty="0"/>
              <a:t>: </a:t>
            </a:r>
            <a:r>
              <a:rPr lang="en-US" sz="1800" i="1" cap="none" dirty="0"/>
              <a:t>https://</a:t>
            </a:r>
            <a:r>
              <a:rPr lang="en-US" sz="1800" i="1" cap="none" dirty="0" err="1"/>
              <a:t>www.ncdc.noaa.gov</a:t>
            </a:r>
            <a:r>
              <a:rPr lang="en-US" sz="1800" i="1" cap="none" dirty="0"/>
              <a:t>/</a:t>
            </a:r>
            <a:r>
              <a:rPr lang="en-US" sz="1800" i="1" cap="none" dirty="0" err="1"/>
              <a:t>cdo</a:t>
            </a:r>
            <a:r>
              <a:rPr lang="en-US" sz="1800" i="1" cap="none" dirty="0"/>
              <a:t>-web/datasets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228084" y="1116107"/>
            <a:ext cx="5329881" cy="562644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400" b="1" cap="none" dirty="0"/>
              <a:t>FEATURES</a:t>
            </a:r>
          </a:p>
          <a:p>
            <a:r>
              <a:rPr lang="en-US" sz="1400" cap="none" dirty="0"/>
              <a:t>Regression splines are a flexible class of basis functions that extends over piecewise constant regression and polynomial regression.</a:t>
            </a:r>
          </a:p>
          <a:p>
            <a:r>
              <a:rPr lang="en-US" sz="1400" cap="none" dirty="0"/>
              <a:t>Selected EARTH package to implement Multivariate Adaptive Regression Spline (MARS) and used cubic spline with hinge base non-parametric approach.</a:t>
            </a:r>
          </a:p>
          <a:p>
            <a:r>
              <a:rPr lang="en-US" sz="1400" cap="none" dirty="0"/>
              <a:t>Stratified Cross-validation method for accurate estimates and degree 2 correlation for including interaction terms.</a:t>
            </a:r>
          </a:p>
          <a:p>
            <a:r>
              <a:rPr lang="en-US" sz="1400" cap="none" dirty="0"/>
              <a:t>Minimized overfitting by cross validation method rather than forward and backward selection methods.</a:t>
            </a:r>
          </a:p>
          <a:p>
            <a:r>
              <a:rPr lang="en-US" sz="1400" cap="none" dirty="0"/>
              <a:t>Performance is calculated by CVR</a:t>
            </a:r>
            <a:r>
              <a:rPr lang="en-US" sz="1400" cap="none" baseline="30000" dirty="0"/>
              <a:t>2</a:t>
            </a:r>
            <a:r>
              <a:rPr lang="en-US" sz="1400" cap="none" dirty="0"/>
              <a:t>,CVRSS,gR</a:t>
            </a:r>
            <a:r>
              <a:rPr lang="en-US" sz="1400" cap="none" baseline="30000" dirty="0"/>
              <a:t>2</a:t>
            </a:r>
            <a:r>
              <a:rPr lang="en-US" sz="1400" cap="none" dirty="0"/>
              <a:t>, mean absolute accuracy percentage. With huge data and complex model, calculated accuracy is relatively high.</a:t>
            </a:r>
          </a:p>
          <a:p>
            <a:r>
              <a:rPr lang="en-US" sz="1400" cap="none" dirty="0"/>
              <a:t>Cross validation scheme to give appropriate test accuracy.</a:t>
            </a:r>
          </a:p>
          <a:p>
            <a:pPr marL="0" indent="0">
              <a:buNone/>
            </a:pPr>
            <a:r>
              <a:rPr lang="en-US" sz="1400" b="1" cap="none" dirty="0"/>
              <a:t>RESULTS</a:t>
            </a:r>
          </a:p>
          <a:p>
            <a:r>
              <a:rPr lang="en-US" sz="1400" cap="none" dirty="0"/>
              <a:t>Generalized R</a:t>
            </a:r>
            <a:r>
              <a:rPr lang="en-US" sz="1400" cap="none" baseline="30000" dirty="0"/>
              <a:t>2</a:t>
            </a:r>
            <a:r>
              <a:rPr lang="en-US" sz="1400" cap="none" dirty="0"/>
              <a:t> approximately equal to test R</a:t>
            </a:r>
            <a:r>
              <a:rPr lang="en-US" sz="1400" cap="none" baseline="30000" dirty="0"/>
              <a:t>2</a:t>
            </a:r>
            <a:r>
              <a:rPr lang="en-US" sz="1400" cap="none" dirty="0"/>
              <a:t>, out of fold cross validation R</a:t>
            </a:r>
            <a:r>
              <a:rPr lang="en-US" sz="1400" cap="none" baseline="30000" dirty="0"/>
              <a:t>2</a:t>
            </a:r>
            <a:r>
              <a:rPr lang="en-US" sz="1400" cap="none" dirty="0"/>
              <a:t> is close to actual test R</a:t>
            </a:r>
            <a:r>
              <a:rPr lang="en-US" sz="1400" cap="none" baseline="30000" dirty="0"/>
              <a:t>2</a:t>
            </a:r>
            <a:r>
              <a:rPr lang="en-US" sz="1400" cap="none" dirty="0"/>
              <a:t>,  max gR</a:t>
            </a:r>
            <a:r>
              <a:rPr lang="en-US" sz="1400" cap="none" baseline="30000" dirty="0"/>
              <a:t>2</a:t>
            </a:r>
            <a:r>
              <a:rPr lang="en-US" sz="1400" cap="none" dirty="0"/>
              <a:t>, max CVR</a:t>
            </a:r>
            <a:r>
              <a:rPr lang="en-US" sz="1400" cap="none" baseline="30000" dirty="0"/>
              <a:t>2</a:t>
            </a:r>
            <a:r>
              <a:rPr lang="en-US" sz="1400" cap="none" dirty="0"/>
              <a:t> and selected model are close to each other.</a:t>
            </a:r>
          </a:p>
          <a:p>
            <a:pPr marL="0" indent="0">
              <a:buNone/>
            </a:pPr>
            <a:endParaRPr lang="en-US" sz="1400" cap="none" dirty="0"/>
          </a:p>
          <a:p>
            <a:endParaRPr lang="en-US" sz="1400" cap="none" dirty="0"/>
          </a:p>
          <a:p>
            <a:endParaRPr lang="en-US" sz="1400" dirty="0"/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sz="quarter" idx="14"/>
          </p:nvPr>
        </p:nvPicPr>
        <p:blipFill>
          <a:blip r:embed="rId4"/>
          <a:srcRect l="10399" r="10399"/>
          <a:stretch>
            <a:fillRect/>
          </a:stretch>
        </p:blipFill>
        <p:spPr>
          <a:xfrm>
            <a:off x="5657422" y="2847745"/>
            <a:ext cx="3053212" cy="3117126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36290" y="2834922"/>
            <a:ext cx="3063175" cy="310429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95907" y="2405084"/>
            <a:ext cx="6070981" cy="4572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618935" y="5952046"/>
            <a:ext cx="4365256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gR</a:t>
            </a:r>
            <a:r>
              <a:rPr lang="en-US" sz="1400" baseline="30000" dirty="0"/>
              <a:t>2</a:t>
            </a:r>
            <a:r>
              <a:rPr lang="en-US" sz="1400" dirty="0"/>
              <a:t>=0.294 ; CVR</a:t>
            </a:r>
            <a:r>
              <a:rPr lang="en-US" sz="1400" baseline="30000" dirty="0"/>
              <a:t>2</a:t>
            </a:r>
            <a:r>
              <a:rPr lang="en-US" sz="1400" dirty="0"/>
              <a:t>=0.259 ; Standard Deviation=0.0614 ;</a:t>
            </a:r>
          </a:p>
          <a:p>
            <a:r>
              <a:rPr lang="en-US" sz="1400" dirty="0"/>
              <a:t>Mean absolute prediction accuracy = 86.33%</a:t>
            </a:r>
          </a:p>
          <a:p>
            <a:r>
              <a:rPr lang="en-US" sz="1400" dirty="0"/>
              <a:t>Residual Sum of Squares = 71.92 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24192" y="1218629"/>
            <a:ext cx="590116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Input data: </a:t>
            </a:r>
          </a:p>
          <a:p>
            <a:r>
              <a:rPr lang="en-US" sz="1400" dirty="0"/>
              <a:t>Predictors = Precipitation, Visibility, Dry bulb Temp, Wet bulb Temp, Humidity, Wind speed, Station Pressure, Sea-level Pressure, Altimeter setting, Wind Direction etc.,  </a:t>
            </a:r>
          </a:p>
          <a:p>
            <a:r>
              <a:rPr lang="en-US" sz="1400" dirty="0"/>
              <a:t>No. of observations = ~1,00,000</a:t>
            </a:r>
          </a:p>
        </p:txBody>
      </p:sp>
      <p:pic>
        <p:nvPicPr>
          <p:cNvPr id="19" name="Sound 1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31247" y="6009743"/>
            <a:ext cx="750368" cy="750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56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363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210</TotalTime>
  <Words>204</Words>
  <Application>Microsoft Office PowerPoint</Application>
  <PresentationFormat>Widescreen</PresentationFormat>
  <Paragraphs>17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Tw Cen MT</vt:lpstr>
      <vt:lpstr>Droplet</vt:lpstr>
      <vt:lpstr>Precipitation Prediction Method: Regression Spline Datasource: https://www.ncdc.noaa.gov/cdo-web/datasets</vt:lpstr>
    </vt:vector>
  </TitlesOfParts>
  <Company>UMKC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Annual Precipitation Prediction Method: Regression Spline Team: Manikanta, Vinutha, Amulya, Chaitanya Datasource: </dc:title>
  <dc:creator>Muthyala, Vinutha (UMKC-Student)</dc:creator>
  <cp:lastModifiedBy>Manikanta</cp:lastModifiedBy>
  <cp:revision>62</cp:revision>
  <dcterms:created xsi:type="dcterms:W3CDTF">2016-12-06T01:06:33Z</dcterms:created>
  <dcterms:modified xsi:type="dcterms:W3CDTF">2017-01-04T04:47:58Z</dcterms:modified>
</cp:coreProperties>
</file>

<file path=docProps/thumbnail.jpeg>
</file>